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3"/>
  </p:handoutMasterIdLst>
  <p:sldIdLst>
    <p:sldId id="265" r:id="rId2"/>
    <p:sldId id="268" r:id="rId3"/>
    <p:sldId id="258" r:id="rId4"/>
    <p:sldId id="266" r:id="rId5"/>
    <p:sldId id="259" r:id="rId6"/>
    <p:sldId id="260" r:id="rId7"/>
    <p:sldId id="262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64" r:id="rId20"/>
    <p:sldId id="280" r:id="rId21"/>
    <p:sldId id="281" r:id="rId22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192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A50CF-FD7F-674E-8719-1A2B36D557B3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12CA3-31CD-7E48-9F94-E37BA817E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32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9E69-B5CC-8A4A-B17F-1EE270231104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3ADB-E4F4-EB4B-99AD-C3614E41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23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9E69-B5CC-8A4A-B17F-1EE270231104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3ADB-E4F4-EB4B-99AD-C3614E41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9E69-B5CC-8A4A-B17F-1EE270231104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3ADB-E4F4-EB4B-99AD-C3614E41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0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9E69-B5CC-8A4A-B17F-1EE270231104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3ADB-E4F4-EB4B-99AD-C3614E41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72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9E69-B5CC-8A4A-B17F-1EE270231104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3ADB-E4F4-EB4B-99AD-C3614E41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878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9E69-B5CC-8A4A-B17F-1EE270231104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3ADB-E4F4-EB4B-99AD-C3614E41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651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9E69-B5CC-8A4A-B17F-1EE270231104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3ADB-E4F4-EB4B-99AD-C3614E41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8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9E69-B5CC-8A4A-B17F-1EE270231104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3ADB-E4F4-EB4B-99AD-C3614E41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372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9E69-B5CC-8A4A-B17F-1EE270231104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3ADB-E4F4-EB4B-99AD-C3614E41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5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9E69-B5CC-8A4A-B17F-1EE270231104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3ADB-E4F4-EB4B-99AD-C3614E41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428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9E69-B5CC-8A4A-B17F-1EE270231104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3ADB-E4F4-EB4B-99AD-C3614E41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7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89E69-B5CC-8A4A-B17F-1EE270231104}" type="datetimeFigureOut">
              <a:rPr lang="en-US" smtClean="0"/>
              <a:t>14/10/18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93ADB-E4F4-EB4B-99AD-C3614E41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23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4736" y="2636487"/>
            <a:ext cx="736872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/>
              <a:t>Grace &amp; Truth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120531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862868" y="227528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24679" y="733660"/>
            <a:ext cx="0" cy="45696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927830" y="886058"/>
            <a:ext cx="406421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221268" y="3287738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29637" y="1498433"/>
            <a:ext cx="38337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John 1:14 </a:t>
            </a:r>
            <a:r>
              <a:rPr lang="mr-IN" b="1" dirty="0">
                <a:latin typeface="Arial"/>
                <a:cs typeface="Arial"/>
              </a:rPr>
              <a:t>–</a:t>
            </a:r>
            <a:r>
              <a:rPr lang="en-US" b="1" dirty="0">
                <a:latin typeface="Arial"/>
                <a:cs typeface="Arial"/>
              </a:rPr>
              <a:t> And the Word became flesh and dwelt among us, and we have seen his glory, glory as of the only Son from the Father, </a:t>
            </a:r>
            <a:r>
              <a:rPr lang="en-US" b="1" u="sng" dirty="0">
                <a:latin typeface="Arial"/>
                <a:cs typeface="Arial"/>
              </a:rPr>
              <a:t>full of grace and truth</a:t>
            </a:r>
            <a:r>
              <a:rPr lang="en-US" b="1" dirty="0">
                <a:latin typeface="Arial"/>
                <a:cs typeface="Arial"/>
              </a:rPr>
              <a:t>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10642" y="6328247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ESV</a:t>
            </a:r>
            <a:endParaRPr lang="en-US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160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862868" y="220652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24679" y="733660"/>
            <a:ext cx="0" cy="45696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927830" y="886058"/>
            <a:ext cx="406421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1666875" y="1190625"/>
            <a:ext cx="5457804" cy="5172187"/>
            <a:chOff x="1666875" y="1190625"/>
            <a:chExt cx="5457804" cy="5172187"/>
          </a:xfrm>
        </p:grpSpPr>
        <p:grpSp>
          <p:nvGrpSpPr>
            <p:cNvPr id="33" name="Group 32"/>
            <p:cNvGrpSpPr/>
            <p:nvPr/>
          </p:nvGrpSpPr>
          <p:grpSpPr>
            <a:xfrm>
              <a:off x="1666875" y="1190625"/>
              <a:ext cx="5457804" cy="5172187"/>
              <a:chOff x="1666875" y="1190625"/>
              <a:chExt cx="5457804" cy="5172187"/>
            </a:xfrm>
          </p:grpSpPr>
          <p:sp>
            <p:nvSpPr>
              <p:cNvPr id="19" name="Freeform 18"/>
              <p:cNvSpPr/>
              <p:nvPr/>
            </p:nvSpPr>
            <p:spPr>
              <a:xfrm rot="21313399">
                <a:off x="1666875" y="1571625"/>
                <a:ext cx="4556125" cy="381486"/>
              </a:xfrm>
              <a:custGeom>
                <a:avLst/>
                <a:gdLst>
                  <a:gd name="connsiteX0" fmla="*/ 0 w 4556125"/>
                  <a:gd name="connsiteY0" fmla="*/ 63500 h 381486"/>
                  <a:gd name="connsiteX1" fmla="*/ 3190875 w 4556125"/>
                  <a:gd name="connsiteY1" fmla="*/ 381000 h 381486"/>
                  <a:gd name="connsiteX2" fmla="*/ 4556125 w 4556125"/>
                  <a:gd name="connsiteY2" fmla="*/ 0 h 38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56125" h="381486">
                    <a:moveTo>
                      <a:pt x="0" y="63500"/>
                    </a:moveTo>
                    <a:cubicBezTo>
                      <a:pt x="1215760" y="227541"/>
                      <a:pt x="2431521" y="391583"/>
                      <a:pt x="3190875" y="381000"/>
                    </a:cubicBezTo>
                    <a:cubicBezTo>
                      <a:pt x="3950229" y="370417"/>
                      <a:pt x="4556125" y="0"/>
                      <a:pt x="4556125" y="0"/>
                    </a:cubicBezTo>
                  </a:path>
                </a:pathLst>
              </a:cu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19"/>
              <p:cNvSpPr/>
              <p:nvPr/>
            </p:nvSpPr>
            <p:spPr>
              <a:xfrm rot="17377361" flipV="1">
                <a:off x="3705071" y="3894007"/>
                <a:ext cx="4556125" cy="381486"/>
              </a:xfrm>
              <a:custGeom>
                <a:avLst/>
                <a:gdLst>
                  <a:gd name="connsiteX0" fmla="*/ 0 w 4556125"/>
                  <a:gd name="connsiteY0" fmla="*/ 63500 h 381486"/>
                  <a:gd name="connsiteX1" fmla="*/ 3190875 w 4556125"/>
                  <a:gd name="connsiteY1" fmla="*/ 381000 h 381486"/>
                  <a:gd name="connsiteX2" fmla="*/ 4556125 w 4556125"/>
                  <a:gd name="connsiteY2" fmla="*/ 0 h 38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56125" h="381486">
                    <a:moveTo>
                      <a:pt x="0" y="63500"/>
                    </a:moveTo>
                    <a:cubicBezTo>
                      <a:pt x="1215760" y="227541"/>
                      <a:pt x="2431521" y="391583"/>
                      <a:pt x="3190875" y="381000"/>
                    </a:cubicBezTo>
                    <a:cubicBezTo>
                      <a:pt x="3950229" y="370417"/>
                      <a:pt x="4556125" y="0"/>
                      <a:pt x="4556125" y="0"/>
                    </a:cubicBezTo>
                  </a:path>
                </a:pathLst>
              </a:cu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2" name="Straight Connector 21"/>
              <p:cNvCxnSpPr>
                <a:stCxn id="19" idx="2"/>
              </p:cNvCxnSpPr>
              <p:nvPr/>
            </p:nvCxnSpPr>
            <p:spPr>
              <a:xfrm flipH="1" flipV="1">
                <a:off x="5889625" y="1190625"/>
                <a:ext cx="309579" cy="191963"/>
              </a:xfrm>
              <a:prstGeom prst="line">
                <a:avLst/>
              </a:pr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 flipV="1">
                <a:off x="6927830" y="2009776"/>
                <a:ext cx="196849" cy="292099"/>
              </a:xfrm>
              <a:prstGeom prst="line">
                <a:avLst/>
              </a:pr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5889625" y="1190625"/>
                <a:ext cx="1038204" cy="191963"/>
              </a:xfrm>
              <a:prstGeom prst="line">
                <a:avLst/>
              </a:pr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Straight Connector 29"/>
            <p:cNvCxnSpPr/>
            <p:nvPr/>
          </p:nvCxnSpPr>
          <p:spPr>
            <a:xfrm>
              <a:off x="6927830" y="1382588"/>
              <a:ext cx="196849" cy="919287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7196199" y="3275572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8113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7124679" y="733660"/>
            <a:ext cx="0" cy="45696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927830" y="886058"/>
            <a:ext cx="406421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62868" y="220652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96199" y="3275572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765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1662" y="5084926"/>
            <a:ext cx="41729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latin typeface="+mj-lt"/>
              </a:rPr>
              <a:t>How do you feel when you are isolated</a:t>
            </a:r>
          </a:p>
          <a:p>
            <a:pPr marL="800100" lvl="1" indent="-342900">
              <a:buFont typeface="Courier New"/>
              <a:buChar char="o"/>
            </a:pPr>
            <a:r>
              <a:rPr lang="en-US" dirty="0" smtClean="0">
                <a:latin typeface="+mj-lt"/>
              </a:rPr>
              <a:t>Lonely</a:t>
            </a:r>
          </a:p>
          <a:p>
            <a:pPr marL="800100" lvl="1" indent="-342900">
              <a:buFont typeface="Courier New"/>
              <a:buChar char="o"/>
            </a:pPr>
            <a:r>
              <a:rPr lang="en-US" dirty="0" smtClean="0">
                <a:latin typeface="+mj-lt"/>
              </a:rPr>
              <a:t>Depressed</a:t>
            </a:r>
          </a:p>
          <a:p>
            <a:pPr marL="800100" lvl="1" indent="-342900">
              <a:buFont typeface="Courier New"/>
              <a:buChar char="o"/>
            </a:pPr>
            <a:r>
              <a:rPr lang="en-US" dirty="0" smtClean="0">
                <a:latin typeface="+mj-lt"/>
              </a:rPr>
              <a:t>Without hope</a:t>
            </a:r>
            <a:endParaRPr lang="en-US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1199" y="486841"/>
            <a:ext cx="38367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2</a:t>
            </a:r>
            <a:r>
              <a:rPr lang="en-US" dirty="0" smtClean="0">
                <a:latin typeface="+mj-lt"/>
              </a:rPr>
              <a:t>. How do you feel when you feel you must perform to be accepted?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 smtClean="0">
                <a:latin typeface="+mj-lt"/>
              </a:rPr>
              <a:t>Stressed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 smtClean="0">
                <a:latin typeface="+mj-lt"/>
              </a:rPr>
              <a:t>Afraid of exposure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 smtClean="0">
                <a:latin typeface="+mj-lt"/>
              </a:rPr>
              <a:t>Fatigued</a:t>
            </a:r>
            <a:endParaRPr lang="en-US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6915" y="5084924"/>
            <a:ext cx="43043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3</a:t>
            </a:r>
            <a:r>
              <a:rPr lang="en-US" dirty="0" smtClean="0">
                <a:latin typeface="+mj-lt"/>
              </a:rPr>
              <a:t>. How do you feel when you abandon your standards and do what you want?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 smtClean="0">
                <a:latin typeface="+mj-lt"/>
              </a:rPr>
              <a:t>Self-gratified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 smtClean="0">
                <a:latin typeface="+mj-lt"/>
              </a:rPr>
              <a:t>Empty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 smtClean="0">
                <a:latin typeface="+mj-lt"/>
              </a:rPr>
              <a:t>Purposeless</a:t>
            </a:r>
            <a:endParaRPr lang="en-US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62868" y="220652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96199" y="3275572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8113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29637" y="833376"/>
            <a:ext cx="4081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Where </a:t>
            </a:r>
            <a:r>
              <a:rPr lang="en-US" dirty="0" smtClean="0">
                <a:latin typeface="+mj-lt"/>
              </a:rPr>
              <a:t>are you in your relationship with </a:t>
            </a:r>
            <a:r>
              <a:rPr lang="en-US" dirty="0" smtClean="0">
                <a:latin typeface="+mj-lt"/>
              </a:rPr>
              <a:t>God?</a:t>
            </a:r>
            <a:endParaRPr lang="en-US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62868" y="220652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96199" y="3275572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8113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" name="Diamond 1"/>
          <p:cNvSpPr/>
          <p:nvPr/>
        </p:nvSpPr>
        <p:spPr>
          <a:xfrm>
            <a:off x="5770523" y="5151616"/>
            <a:ext cx="1586492" cy="1150854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CHEAP GRACE</a:t>
            </a:r>
            <a:endParaRPr lang="en-US" sz="1600" b="1" dirty="0"/>
          </a:p>
        </p:txBody>
      </p:sp>
      <p:sp>
        <p:nvSpPr>
          <p:cNvPr id="11" name="Diamond 10"/>
          <p:cNvSpPr/>
          <p:nvPr/>
        </p:nvSpPr>
        <p:spPr>
          <a:xfrm>
            <a:off x="5770523" y="569089"/>
            <a:ext cx="1586492" cy="1150854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GRACE &amp; TRUTH</a:t>
            </a:r>
            <a:endParaRPr lang="en-US" sz="1600" b="1" dirty="0"/>
          </a:p>
        </p:txBody>
      </p:sp>
      <p:sp>
        <p:nvSpPr>
          <p:cNvPr id="17" name="Diamond 16"/>
          <p:cNvSpPr/>
          <p:nvPr/>
        </p:nvSpPr>
        <p:spPr>
          <a:xfrm>
            <a:off x="1481416" y="569089"/>
            <a:ext cx="1586492" cy="1150854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RULES, NO GRACE</a:t>
            </a:r>
            <a:endParaRPr lang="en-US" sz="1600" b="1" dirty="0"/>
          </a:p>
        </p:txBody>
      </p:sp>
      <p:sp>
        <p:nvSpPr>
          <p:cNvPr id="18" name="Diamond 17"/>
          <p:cNvSpPr/>
          <p:nvPr/>
        </p:nvSpPr>
        <p:spPr>
          <a:xfrm>
            <a:off x="1481416" y="5151616"/>
            <a:ext cx="1586492" cy="1150854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NO TRUTH OR GRACE</a:t>
            </a:r>
            <a:endParaRPr lang="en-US" sz="1600" b="1" dirty="0"/>
          </a:p>
        </p:txBody>
      </p:sp>
      <p:sp>
        <p:nvSpPr>
          <p:cNvPr id="4" name="Folded Corner 3"/>
          <p:cNvSpPr/>
          <p:nvPr/>
        </p:nvSpPr>
        <p:spPr>
          <a:xfrm>
            <a:off x="1402032" y="2474246"/>
            <a:ext cx="1753466" cy="669567"/>
          </a:xfrm>
          <a:prstGeom prst="foldedCorne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FAKE RELATIONSHIPS</a:t>
            </a:r>
            <a:endParaRPr lang="en-US" dirty="0"/>
          </a:p>
        </p:txBody>
      </p:sp>
      <p:sp>
        <p:nvSpPr>
          <p:cNvPr id="19" name="Folded Corner 18"/>
          <p:cNvSpPr/>
          <p:nvPr/>
        </p:nvSpPr>
        <p:spPr>
          <a:xfrm>
            <a:off x="5770523" y="3881488"/>
            <a:ext cx="1753466" cy="669567"/>
          </a:xfrm>
          <a:prstGeom prst="foldedCorne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SELF RELATIONSHIP</a:t>
            </a:r>
            <a:endParaRPr lang="en-US" dirty="0"/>
          </a:p>
        </p:txBody>
      </p:sp>
      <p:sp>
        <p:nvSpPr>
          <p:cNvPr id="20" name="Folded Corner 19"/>
          <p:cNvSpPr/>
          <p:nvPr/>
        </p:nvSpPr>
        <p:spPr>
          <a:xfrm>
            <a:off x="5770523" y="2474246"/>
            <a:ext cx="1753466" cy="669567"/>
          </a:xfrm>
          <a:prstGeom prst="foldedCorne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REAL RELATIONSHIPS</a:t>
            </a:r>
            <a:endParaRPr lang="en-US" dirty="0"/>
          </a:p>
        </p:txBody>
      </p:sp>
      <p:sp>
        <p:nvSpPr>
          <p:cNvPr id="21" name="Folded Corner 20"/>
          <p:cNvSpPr/>
          <p:nvPr/>
        </p:nvSpPr>
        <p:spPr>
          <a:xfrm>
            <a:off x="1402032" y="3881488"/>
            <a:ext cx="1753466" cy="669567"/>
          </a:xfrm>
          <a:prstGeom prst="foldedCorne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 RELATIONSHIPS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862868" y="220652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96199" y="3275572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627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0" name="Bevel 19"/>
          <p:cNvSpPr/>
          <p:nvPr/>
        </p:nvSpPr>
        <p:spPr>
          <a:xfrm>
            <a:off x="1369368" y="2398608"/>
            <a:ext cx="2697490" cy="853496"/>
          </a:xfrm>
          <a:prstGeom prst="bevel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1</a:t>
            </a:r>
            <a:r>
              <a:rPr lang="en-US" dirty="0" smtClean="0"/>
              <a:t>.   Prodigal son performs by own choice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862868" y="227528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21268" y="3287738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798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3" name="Bevel 2"/>
          <p:cNvSpPr/>
          <p:nvPr/>
        </p:nvSpPr>
        <p:spPr>
          <a:xfrm>
            <a:off x="5596546" y="5397110"/>
            <a:ext cx="2044127" cy="1031800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2</a:t>
            </a:r>
            <a:r>
              <a:rPr lang="en-US" dirty="0" smtClean="0"/>
              <a:t>.   Prodigal son lives in excess</a:t>
            </a:r>
            <a:endParaRPr lang="en-US" dirty="0"/>
          </a:p>
        </p:txBody>
      </p:sp>
      <p:sp>
        <p:nvSpPr>
          <p:cNvPr id="20" name="Bevel 19"/>
          <p:cNvSpPr/>
          <p:nvPr/>
        </p:nvSpPr>
        <p:spPr>
          <a:xfrm>
            <a:off x="1369368" y="2398608"/>
            <a:ext cx="2697490" cy="853496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1</a:t>
            </a:r>
            <a:r>
              <a:rPr lang="en-US" dirty="0" smtClean="0"/>
              <a:t>.   Prodigal son performs by own choice</a:t>
            </a:r>
            <a:endParaRPr lang="en-US" dirty="0"/>
          </a:p>
        </p:txBody>
      </p:sp>
      <p:sp>
        <p:nvSpPr>
          <p:cNvPr id="21" name="Left Arrow 20"/>
          <p:cNvSpPr/>
          <p:nvPr/>
        </p:nvSpPr>
        <p:spPr>
          <a:xfrm rot="14481661">
            <a:off x="3476002" y="3856094"/>
            <a:ext cx="2896949" cy="505501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862868" y="227528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21268" y="3287738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3368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3" name="Bevel 2"/>
          <p:cNvSpPr/>
          <p:nvPr/>
        </p:nvSpPr>
        <p:spPr>
          <a:xfrm>
            <a:off x="5596546" y="5397110"/>
            <a:ext cx="2044127" cy="1031800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2</a:t>
            </a:r>
            <a:r>
              <a:rPr lang="en-US" dirty="0" smtClean="0"/>
              <a:t>.   Prodigal son lives in excess</a:t>
            </a:r>
            <a:endParaRPr lang="en-US" dirty="0"/>
          </a:p>
        </p:txBody>
      </p:sp>
      <p:sp>
        <p:nvSpPr>
          <p:cNvPr id="24" name="Bevel 23"/>
          <p:cNvSpPr/>
          <p:nvPr/>
        </p:nvSpPr>
        <p:spPr>
          <a:xfrm>
            <a:off x="806414" y="5397110"/>
            <a:ext cx="2191255" cy="1031800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3</a:t>
            </a:r>
            <a:r>
              <a:rPr lang="en-US" dirty="0" smtClean="0"/>
              <a:t>.   Prodigal son becomes isolated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3101474" y="5655060"/>
            <a:ext cx="2315774" cy="515900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Bevel 19"/>
          <p:cNvSpPr/>
          <p:nvPr/>
        </p:nvSpPr>
        <p:spPr>
          <a:xfrm>
            <a:off x="1369368" y="2398608"/>
            <a:ext cx="2697490" cy="853496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1</a:t>
            </a:r>
            <a:r>
              <a:rPr lang="en-US" dirty="0" smtClean="0"/>
              <a:t>.   Prodigal son performs by own choice</a:t>
            </a:r>
            <a:endParaRPr lang="en-US" dirty="0"/>
          </a:p>
        </p:txBody>
      </p:sp>
      <p:sp>
        <p:nvSpPr>
          <p:cNvPr id="21" name="Left Arrow 20"/>
          <p:cNvSpPr/>
          <p:nvPr/>
        </p:nvSpPr>
        <p:spPr>
          <a:xfrm rot="14481661">
            <a:off x="3476002" y="3856094"/>
            <a:ext cx="2896949" cy="505501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862868" y="227528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21268" y="3287738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8762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3" name="Bevel 2"/>
          <p:cNvSpPr/>
          <p:nvPr/>
        </p:nvSpPr>
        <p:spPr>
          <a:xfrm>
            <a:off x="5596546" y="5397110"/>
            <a:ext cx="2044127" cy="1031800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2</a:t>
            </a:r>
            <a:r>
              <a:rPr lang="en-US" dirty="0" smtClean="0"/>
              <a:t>.   Prodigal son lives in excess</a:t>
            </a:r>
            <a:endParaRPr lang="en-US" dirty="0"/>
          </a:p>
        </p:txBody>
      </p:sp>
      <p:sp>
        <p:nvSpPr>
          <p:cNvPr id="24" name="Bevel 23"/>
          <p:cNvSpPr/>
          <p:nvPr/>
        </p:nvSpPr>
        <p:spPr>
          <a:xfrm>
            <a:off x="806414" y="5397110"/>
            <a:ext cx="2191255" cy="1031800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3</a:t>
            </a:r>
            <a:r>
              <a:rPr lang="en-US" dirty="0" smtClean="0"/>
              <a:t>.   Prodigal son becomes isolated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3101474" y="5655060"/>
            <a:ext cx="2315774" cy="515900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Bevel 19"/>
          <p:cNvSpPr/>
          <p:nvPr/>
        </p:nvSpPr>
        <p:spPr>
          <a:xfrm>
            <a:off x="1369368" y="2398608"/>
            <a:ext cx="2697490" cy="853496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1</a:t>
            </a:r>
            <a:r>
              <a:rPr lang="en-US" dirty="0" smtClean="0"/>
              <a:t>.   Prodigal son performs by own choice</a:t>
            </a:r>
            <a:endParaRPr lang="en-US" dirty="0"/>
          </a:p>
        </p:txBody>
      </p:sp>
      <p:sp>
        <p:nvSpPr>
          <p:cNvPr id="21" name="Left Arrow 20"/>
          <p:cNvSpPr/>
          <p:nvPr/>
        </p:nvSpPr>
        <p:spPr>
          <a:xfrm rot="14481661">
            <a:off x="3476002" y="3856094"/>
            <a:ext cx="2896949" cy="505501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862868" y="227528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21268" y="3287738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5220" y="173183"/>
            <a:ext cx="36076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/>
              <a:t>Luke 15:21</a:t>
            </a:r>
            <a:r>
              <a:rPr lang="en-GB" sz="2400" b="1" dirty="0"/>
              <a:t>, ‘Father, I have sinned against heaven and before you. I am no longer worthy to be called your son.’ </a:t>
            </a:r>
            <a:endParaRPr lang="en-US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8210642" y="6328247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ESV</a:t>
            </a:r>
            <a:endParaRPr lang="en-US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2859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3" name="Bevel 2"/>
          <p:cNvSpPr/>
          <p:nvPr/>
        </p:nvSpPr>
        <p:spPr>
          <a:xfrm>
            <a:off x="5596546" y="5397110"/>
            <a:ext cx="2044127" cy="1031800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2</a:t>
            </a:r>
            <a:r>
              <a:rPr lang="en-US" dirty="0" smtClean="0"/>
              <a:t>.   Prodigal son lives in excess</a:t>
            </a:r>
            <a:endParaRPr lang="en-US" dirty="0"/>
          </a:p>
        </p:txBody>
      </p:sp>
      <p:sp>
        <p:nvSpPr>
          <p:cNvPr id="23" name="Bevel 22"/>
          <p:cNvSpPr/>
          <p:nvPr/>
        </p:nvSpPr>
        <p:spPr>
          <a:xfrm>
            <a:off x="988269" y="338618"/>
            <a:ext cx="2218561" cy="790255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4</a:t>
            </a:r>
            <a:r>
              <a:rPr lang="en-US" dirty="0" smtClean="0"/>
              <a:t>.   Prodigal son offers to perform</a:t>
            </a:r>
            <a:endParaRPr lang="en-US" dirty="0"/>
          </a:p>
        </p:txBody>
      </p:sp>
      <p:sp>
        <p:nvSpPr>
          <p:cNvPr id="24" name="Bevel 23"/>
          <p:cNvSpPr/>
          <p:nvPr/>
        </p:nvSpPr>
        <p:spPr>
          <a:xfrm>
            <a:off x="806414" y="5397110"/>
            <a:ext cx="2191255" cy="1031800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3</a:t>
            </a:r>
            <a:r>
              <a:rPr lang="en-US" dirty="0" smtClean="0"/>
              <a:t>.   Prodigal son becomes isolated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3101474" y="5655060"/>
            <a:ext cx="2315774" cy="515900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ircular Arrow 7"/>
          <p:cNvSpPr/>
          <p:nvPr/>
        </p:nvSpPr>
        <p:spPr>
          <a:xfrm rot="16200000">
            <a:off x="-2028805" y="2301010"/>
            <a:ext cx="5737641" cy="1812857"/>
          </a:xfrm>
          <a:prstGeom prst="circularArrow">
            <a:avLst>
              <a:gd name="adj1" fmla="val 9936"/>
              <a:gd name="adj2" fmla="val 454166"/>
              <a:gd name="adj3" fmla="val 21261843"/>
              <a:gd name="adj4" fmla="val 10907935"/>
              <a:gd name="adj5" fmla="val 1629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Bevel 19"/>
          <p:cNvSpPr/>
          <p:nvPr/>
        </p:nvSpPr>
        <p:spPr>
          <a:xfrm>
            <a:off x="1369368" y="2398608"/>
            <a:ext cx="2697490" cy="853496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1</a:t>
            </a:r>
            <a:r>
              <a:rPr lang="en-US" dirty="0" smtClean="0"/>
              <a:t>.   Prodigal son performs by own choice</a:t>
            </a:r>
            <a:endParaRPr lang="en-US" dirty="0"/>
          </a:p>
        </p:txBody>
      </p:sp>
      <p:sp>
        <p:nvSpPr>
          <p:cNvPr id="21" name="Left Arrow 20"/>
          <p:cNvSpPr/>
          <p:nvPr/>
        </p:nvSpPr>
        <p:spPr>
          <a:xfrm rot="14481661">
            <a:off x="3476002" y="3856094"/>
            <a:ext cx="2896949" cy="505501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862868" y="227528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21268" y="3287738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2290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3" name="Bevel 2"/>
          <p:cNvSpPr/>
          <p:nvPr/>
        </p:nvSpPr>
        <p:spPr>
          <a:xfrm>
            <a:off x="5596546" y="5397110"/>
            <a:ext cx="2044127" cy="1031800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2</a:t>
            </a:r>
            <a:r>
              <a:rPr lang="en-US" dirty="0" smtClean="0"/>
              <a:t>.   Prodigal son lives in excess</a:t>
            </a:r>
            <a:endParaRPr lang="en-US" dirty="0"/>
          </a:p>
        </p:txBody>
      </p:sp>
      <p:sp>
        <p:nvSpPr>
          <p:cNvPr id="22" name="Bevel 21"/>
          <p:cNvSpPr/>
          <p:nvPr/>
        </p:nvSpPr>
        <p:spPr>
          <a:xfrm>
            <a:off x="5239320" y="773850"/>
            <a:ext cx="2837964" cy="897203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5</a:t>
            </a:r>
            <a:r>
              <a:rPr lang="en-US" dirty="0" smtClean="0"/>
              <a:t>.   Father offers grace and truth to restore son</a:t>
            </a:r>
            <a:endParaRPr lang="en-US" dirty="0"/>
          </a:p>
        </p:txBody>
      </p:sp>
      <p:sp>
        <p:nvSpPr>
          <p:cNvPr id="23" name="Bevel 22"/>
          <p:cNvSpPr/>
          <p:nvPr/>
        </p:nvSpPr>
        <p:spPr>
          <a:xfrm>
            <a:off x="988269" y="338618"/>
            <a:ext cx="2218561" cy="790255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4</a:t>
            </a:r>
            <a:r>
              <a:rPr lang="en-US" dirty="0" smtClean="0"/>
              <a:t>.   Prodigal son offers to perform</a:t>
            </a:r>
            <a:endParaRPr lang="en-US" dirty="0"/>
          </a:p>
        </p:txBody>
      </p:sp>
      <p:sp>
        <p:nvSpPr>
          <p:cNvPr id="24" name="Bevel 23"/>
          <p:cNvSpPr/>
          <p:nvPr/>
        </p:nvSpPr>
        <p:spPr>
          <a:xfrm>
            <a:off x="806414" y="5397110"/>
            <a:ext cx="2191255" cy="1031800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3</a:t>
            </a:r>
            <a:r>
              <a:rPr lang="en-US" dirty="0" smtClean="0"/>
              <a:t>.   Prodigal son becomes isolated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3101474" y="5655060"/>
            <a:ext cx="2315774" cy="515900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ircular Arrow 7"/>
          <p:cNvSpPr/>
          <p:nvPr/>
        </p:nvSpPr>
        <p:spPr>
          <a:xfrm rot="16200000">
            <a:off x="-2028805" y="2301010"/>
            <a:ext cx="5737641" cy="1812857"/>
          </a:xfrm>
          <a:prstGeom prst="circularArrow">
            <a:avLst>
              <a:gd name="adj1" fmla="val 9936"/>
              <a:gd name="adj2" fmla="val 454166"/>
              <a:gd name="adj3" fmla="val 21261843"/>
              <a:gd name="adj4" fmla="val 10907935"/>
              <a:gd name="adj5" fmla="val 1629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Left Arrow 25"/>
          <p:cNvSpPr/>
          <p:nvPr/>
        </p:nvSpPr>
        <p:spPr>
          <a:xfrm rot="11223056">
            <a:off x="3267922" y="912079"/>
            <a:ext cx="1839115" cy="459611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Bevel 19"/>
          <p:cNvSpPr/>
          <p:nvPr/>
        </p:nvSpPr>
        <p:spPr>
          <a:xfrm>
            <a:off x="1369368" y="2398608"/>
            <a:ext cx="2697490" cy="853496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1</a:t>
            </a:r>
            <a:r>
              <a:rPr lang="en-US" dirty="0" smtClean="0"/>
              <a:t>.   Prodigal son performs by own choice</a:t>
            </a:r>
            <a:endParaRPr lang="en-US" dirty="0"/>
          </a:p>
        </p:txBody>
      </p:sp>
      <p:sp>
        <p:nvSpPr>
          <p:cNvPr id="21" name="Left Arrow 20"/>
          <p:cNvSpPr/>
          <p:nvPr/>
        </p:nvSpPr>
        <p:spPr>
          <a:xfrm rot="14481661">
            <a:off x="3476002" y="3856094"/>
            <a:ext cx="2896949" cy="505501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862868" y="227528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21268" y="3287738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8859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3" name="Bevel 2"/>
          <p:cNvSpPr/>
          <p:nvPr/>
        </p:nvSpPr>
        <p:spPr>
          <a:xfrm>
            <a:off x="5596546" y="5397110"/>
            <a:ext cx="2044127" cy="1031800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2</a:t>
            </a:r>
            <a:r>
              <a:rPr lang="en-US" dirty="0" smtClean="0"/>
              <a:t>.   Prodigal son lives in excess</a:t>
            </a:r>
            <a:endParaRPr lang="en-US" dirty="0"/>
          </a:p>
        </p:txBody>
      </p:sp>
      <p:sp>
        <p:nvSpPr>
          <p:cNvPr id="22" name="Bevel 21"/>
          <p:cNvSpPr/>
          <p:nvPr/>
        </p:nvSpPr>
        <p:spPr>
          <a:xfrm>
            <a:off x="5239320" y="773850"/>
            <a:ext cx="2837964" cy="897203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5</a:t>
            </a:r>
            <a:r>
              <a:rPr lang="en-US" dirty="0" smtClean="0"/>
              <a:t>.   Father offers grace and truth to restore son</a:t>
            </a:r>
            <a:endParaRPr lang="en-US" dirty="0"/>
          </a:p>
        </p:txBody>
      </p:sp>
      <p:sp>
        <p:nvSpPr>
          <p:cNvPr id="23" name="Bevel 22"/>
          <p:cNvSpPr/>
          <p:nvPr/>
        </p:nvSpPr>
        <p:spPr>
          <a:xfrm>
            <a:off x="988269" y="338618"/>
            <a:ext cx="2218561" cy="790255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4</a:t>
            </a:r>
            <a:r>
              <a:rPr lang="en-US" dirty="0" smtClean="0"/>
              <a:t>.   Prodigal son offers to perform</a:t>
            </a:r>
            <a:endParaRPr lang="en-US" dirty="0"/>
          </a:p>
        </p:txBody>
      </p:sp>
      <p:sp>
        <p:nvSpPr>
          <p:cNvPr id="24" name="Bevel 23"/>
          <p:cNvSpPr/>
          <p:nvPr/>
        </p:nvSpPr>
        <p:spPr>
          <a:xfrm>
            <a:off x="806414" y="5397110"/>
            <a:ext cx="2191255" cy="1031800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3</a:t>
            </a:r>
            <a:r>
              <a:rPr lang="en-US" dirty="0" smtClean="0"/>
              <a:t>.   Prodigal son becomes isolated</a:t>
            </a:r>
            <a:endParaRPr lang="en-US" dirty="0"/>
          </a:p>
        </p:txBody>
      </p:sp>
      <p:sp>
        <p:nvSpPr>
          <p:cNvPr id="25" name="Bevel 24"/>
          <p:cNvSpPr/>
          <p:nvPr/>
        </p:nvSpPr>
        <p:spPr>
          <a:xfrm>
            <a:off x="793046" y="1181453"/>
            <a:ext cx="2413784" cy="827288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6</a:t>
            </a:r>
            <a:r>
              <a:rPr lang="en-US" dirty="0" smtClean="0"/>
              <a:t>.   Brother performs and complains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3101474" y="5655060"/>
            <a:ext cx="2315774" cy="515900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ircular Arrow 7"/>
          <p:cNvSpPr/>
          <p:nvPr/>
        </p:nvSpPr>
        <p:spPr>
          <a:xfrm rot="16200000">
            <a:off x="-2028805" y="2301010"/>
            <a:ext cx="5737641" cy="1812857"/>
          </a:xfrm>
          <a:prstGeom prst="circularArrow">
            <a:avLst>
              <a:gd name="adj1" fmla="val 9936"/>
              <a:gd name="adj2" fmla="val 454166"/>
              <a:gd name="adj3" fmla="val 21261843"/>
              <a:gd name="adj4" fmla="val 10907935"/>
              <a:gd name="adj5" fmla="val 1629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Left Arrow 25"/>
          <p:cNvSpPr/>
          <p:nvPr/>
        </p:nvSpPr>
        <p:spPr>
          <a:xfrm rot="11223056">
            <a:off x="3267922" y="912079"/>
            <a:ext cx="1839115" cy="459611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Arrow 26"/>
          <p:cNvSpPr/>
          <p:nvPr/>
        </p:nvSpPr>
        <p:spPr>
          <a:xfrm rot="21252828">
            <a:off x="3230798" y="1446183"/>
            <a:ext cx="1894537" cy="449740"/>
          </a:xfrm>
          <a:prstGeom prst="leftArrow">
            <a:avLst>
              <a:gd name="adj1" fmla="val 33857"/>
              <a:gd name="adj2" fmla="val 50000"/>
            </a:avLst>
          </a:prstGeom>
          <a:solidFill>
            <a:srgbClr val="C0504D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Bevel 19"/>
          <p:cNvSpPr/>
          <p:nvPr/>
        </p:nvSpPr>
        <p:spPr>
          <a:xfrm>
            <a:off x="1369368" y="2398608"/>
            <a:ext cx="2697490" cy="853496"/>
          </a:xfrm>
          <a:prstGeom prst="bevel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1</a:t>
            </a:r>
            <a:r>
              <a:rPr lang="en-US" dirty="0" smtClean="0"/>
              <a:t>.   Prodigal son performs by own choice</a:t>
            </a:r>
            <a:endParaRPr lang="en-US" dirty="0"/>
          </a:p>
        </p:txBody>
      </p:sp>
      <p:sp>
        <p:nvSpPr>
          <p:cNvPr id="21" name="Left Arrow 20"/>
          <p:cNvSpPr/>
          <p:nvPr/>
        </p:nvSpPr>
        <p:spPr>
          <a:xfrm rot="14481661">
            <a:off x="3476002" y="3856094"/>
            <a:ext cx="2896949" cy="505501"/>
          </a:xfrm>
          <a:prstGeom prst="leftArrow">
            <a:avLst>
              <a:gd name="adj1" fmla="val 3385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862868" y="227528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21268" y="3287738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0655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715846" y="1446175"/>
            <a:ext cx="2562480" cy="674638"/>
          </a:xfrm>
          <a:prstGeom prst="rightArrow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CONFESS WEAKNESS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7124679" y="733660"/>
            <a:ext cx="0" cy="45696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27830" y="886058"/>
            <a:ext cx="406421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62868" y="227528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21268" y="3287738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3068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715846" y="1446175"/>
            <a:ext cx="2562480" cy="674638"/>
          </a:xfrm>
          <a:prstGeom prst="rightArrow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CONFESS WEAKNESS</a:t>
            </a:r>
            <a:endParaRPr lang="en-US" dirty="0"/>
          </a:p>
        </p:txBody>
      </p:sp>
      <p:sp>
        <p:nvSpPr>
          <p:cNvPr id="18" name="Right Arrow 17"/>
          <p:cNvSpPr/>
          <p:nvPr/>
        </p:nvSpPr>
        <p:spPr>
          <a:xfrm rot="16200000">
            <a:off x="5431388" y="3161236"/>
            <a:ext cx="2145442" cy="674638"/>
          </a:xfrm>
          <a:prstGeom prst="rightArrow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GIVE UP CONTROL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7124679" y="733660"/>
            <a:ext cx="0" cy="45696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27830" y="886058"/>
            <a:ext cx="406421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62868" y="227528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21268" y="3287738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528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715846" y="1446175"/>
            <a:ext cx="2562480" cy="674638"/>
          </a:xfrm>
          <a:prstGeom prst="rightArrow">
            <a:avLst/>
          </a:prstGeom>
          <a:solidFill>
            <a:srgbClr val="7F7F7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CONFESS WEAKNESS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 rot="19307098">
            <a:off x="2948277" y="3236508"/>
            <a:ext cx="2538322" cy="674638"/>
          </a:xfrm>
          <a:prstGeom prst="rightArrow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CONNECT</a:t>
            </a:r>
            <a:endParaRPr lang="en-US" dirty="0"/>
          </a:p>
        </p:txBody>
      </p:sp>
      <p:sp>
        <p:nvSpPr>
          <p:cNvPr id="18" name="Right Arrow 17"/>
          <p:cNvSpPr/>
          <p:nvPr/>
        </p:nvSpPr>
        <p:spPr>
          <a:xfrm rot="16200000">
            <a:off x="5431388" y="3161236"/>
            <a:ext cx="2145442" cy="674638"/>
          </a:xfrm>
          <a:prstGeom prst="rightArrow">
            <a:avLst/>
          </a:prstGeom>
          <a:solidFill>
            <a:srgbClr val="7F7F7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GIVE UP CONTROL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7124679" y="733660"/>
            <a:ext cx="0" cy="45696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27830" y="886058"/>
            <a:ext cx="406421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62868" y="227528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21268" y="3287738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4481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29637" y="833376"/>
            <a:ext cx="4081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Where </a:t>
            </a:r>
            <a:r>
              <a:rPr lang="en-US" dirty="0" smtClean="0">
                <a:latin typeface="+mj-lt"/>
              </a:rPr>
              <a:t>are you in </a:t>
            </a:r>
            <a:r>
              <a:rPr lang="en-US" dirty="0" smtClean="0">
                <a:latin typeface="+mj-lt"/>
              </a:rPr>
              <a:t>your most difficult work relationship?</a:t>
            </a:r>
            <a:endParaRPr lang="en-US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62868" y="220652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96199" y="3275572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3088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7124679" y="733660"/>
            <a:ext cx="0" cy="45696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927830" y="886058"/>
            <a:ext cx="406421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62868" y="220652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96199" y="3275572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9507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862868" y="220652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24679" y="733660"/>
            <a:ext cx="0" cy="45696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927830" y="886058"/>
            <a:ext cx="406421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1666875" y="1190625"/>
            <a:ext cx="5457804" cy="5172187"/>
            <a:chOff x="1666875" y="1190625"/>
            <a:chExt cx="5457804" cy="5172187"/>
          </a:xfrm>
        </p:grpSpPr>
        <p:grpSp>
          <p:nvGrpSpPr>
            <p:cNvPr id="33" name="Group 32"/>
            <p:cNvGrpSpPr/>
            <p:nvPr/>
          </p:nvGrpSpPr>
          <p:grpSpPr>
            <a:xfrm>
              <a:off x="1666875" y="1190625"/>
              <a:ext cx="5457804" cy="5172187"/>
              <a:chOff x="1666875" y="1190625"/>
              <a:chExt cx="5457804" cy="5172187"/>
            </a:xfrm>
          </p:grpSpPr>
          <p:sp>
            <p:nvSpPr>
              <p:cNvPr id="19" name="Freeform 18"/>
              <p:cNvSpPr/>
              <p:nvPr/>
            </p:nvSpPr>
            <p:spPr>
              <a:xfrm rot="21313399">
                <a:off x="1666875" y="1571625"/>
                <a:ext cx="4556125" cy="381486"/>
              </a:xfrm>
              <a:custGeom>
                <a:avLst/>
                <a:gdLst>
                  <a:gd name="connsiteX0" fmla="*/ 0 w 4556125"/>
                  <a:gd name="connsiteY0" fmla="*/ 63500 h 381486"/>
                  <a:gd name="connsiteX1" fmla="*/ 3190875 w 4556125"/>
                  <a:gd name="connsiteY1" fmla="*/ 381000 h 381486"/>
                  <a:gd name="connsiteX2" fmla="*/ 4556125 w 4556125"/>
                  <a:gd name="connsiteY2" fmla="*/ 0 h 38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56125" h="381486">
                    <a:moveTo>
                      <a:pt x="0" y="63500"/>
                    </a:moveTo>
                    <a:cubicBezTo>
                      <a:pt x="1215760" y="227541"/>
                      <a:pt x="2431521" y="391583"/>
                      <a:pt x="3190875" y="381000"/>
                    </a:cubicBezTo>
                    <a:cubicBezTo>
                      <a:pt x="3950229" y="370417"/>
                      <a:pt x="4556125" y="0"/>
                      <a:pt x="4556125" y="0"/>
                    </a:cubicBezTo>
                  </a:path>
                </a:pathLst>
              </a:cu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19"/>
              <p:cNvSpPr/>
              <p:nvPr/>
            </p:nvSpPr>
            <p:spPr>
              <a:xfrm rot="17377361" flipV="1">
                <a:off x="3705071" y="3894007"/>
                <a:ext cx="4556125" cy="381486"/>
              </a:xfrm>
              <a:custGeom>
                <a:avLst/>
                <a:gdLst>
                  <a:gd name="connsiteX0" fmla="*/ 0 w 4556125"/>
                  <a:gd name="connsiteY0" fmla="*/ 63500 h 381486"/>
                  <a:gd name="connsiteX1" fmla="*/ 3190875 w 4556125"/>
                  <a:gd name="connsiteY1" fmla="*/ 381000 h 381486"/>
                  <a:gd name="connsiteX2" fmla="*/ 4556125 w 4556125"/>
                  <a:gd name="connsiteY2" fmla="*/ 0 h 38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56125" h="381486">
                    <a:moveTo>
                      <a:pt x="0" y="63500"/>
                    </a:moveTo>
                    <a:cubicBezTo>
                      <a:pt x="1215760" y="227541"/>
                      <a:pt x="2431521" y="391583"/>
                      <a:pt x="3190875" y="381000"/>
                    </a:cubicBezTo>
                    <a:cubicBezTo>
                      <a:pt x="3950229" y="370417"/>
                      <a:pt x="4556125" y="0"/>
                      <a:pt x="4556125" y="0"/>
                    </a:cubicBezTo>
                  </a:path>
                </a:pathLst>
              </a:cu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2" name="Straight Connector 21"/>
              <p:cNvCxnSpPr>
                <a:stCxn id="19" idx="2"/>
              </p:cNvCxnSpPr>
              <p:nvPr/>
            </p:nvCxnSpPr>
            <p:spPr>
              <a:xfrm flipH="1" flipV="1">
                <a:off x="5889625" y="1190625"/>
                <a:ext cx="309579" cy="191963"/>
              </a:xfrm>
              <a:prstGeom prst="line">
                <a:avLst/>
              </a:pr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 flipV="1">
                <a:off x="6927830" y="2009776"/>
                <a:ext cx="196849" cy="292099"/>
              </a:xfrm>
              <a:prstGeom prst="line">
                <a:avLst/>
              </a:pr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5889625" y="1190625"/>
                <a:ext cx="1038204" cy="191963"/>
              </a:xfrm>
              <a:prstGeom prst="line">
                <a:avLst/>
              </a:pr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Straight Connector 29"/>
            <p:cNvCxnSpPr/>
            <p:nvPr/>
          </p:nvCxnSpPr>
          <p:spPr>
            <a:xfrm>
              <a:off x="6927830" y="1382588"/>
              <a:ext cx="196849" cy="919287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7196199" y="3275572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0257" y="5886482"/>
            <a:ext cx="8580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400" b="1" dirty="0" smtClean="0">
                <a:latin typeface="Arial"/>
                <a:cs typeface="Arial"/>
              </a:rPr>
              <a:t>Romans </a:t>
            </a:r>
            <a:r>
              <a:rPr lang="en-NZ" sz="2400" b="1" dirty="0">
                <a:latin typeface="Arial"/>
                <a:cs typeface="Arial"/>
              </a:rPr>
              <a:t>12:18 – If possible, </a:t>
            </a:r>
            <a:r>
              <a:rPr lang="en-NZ" sz="2400" b="1" i="1" dirty="0">
                <a:latin typeface="Arial"/>
                <a:cs typeface="Arial"/>
              </a:rPr>
              <a:t>so far as it depends on you</a:t>
            </a:r>
            <a:r>
              <a:rPr lang="en-NZ" sz="2400" b="1" dirty="0">
                <a:latin typeface="Arial"/>
                <a:cs typeface="Arial"/>
              </a:rPr>
              <a:t>, be at peace with all </a:t>
            </a:r>
            <a:r>
              <a:rPr lang="en-NZ" sz="2400" b="1" dirty="0" smtClean="0">
                <a:latin typeface="Arial"/>
                <a:cs typeface="Arial"/>
              </a:rPr>
              <a:t>men.</a:t>
            </a:r>
            <a:endParaRPr lang="en-US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9772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4346253" y="773850"/>
            <a:ext cx="59538" cy="513916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46441" y="3472404"/>
            <a:ext cx="5378239" cy="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862868" y="220652"/>
            <a:ext cx="96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TRUTH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24679" y="733660"/>
            <a:ext cx="0" cy="45696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927830" y="886058"/>
            <a:ext cx="406421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1666875" y="1190625"/>
            <a:ext cx="5457804" cy="5172187"/>
            <a:chOff x="1666875" y="1190625"/>
            <a:chExt cx="5457804" cy="5172187"/>
          </a:xfrm>
        </p:grpSpPr>
        <p:grpSp>
          <p:nvGrpSpPr>
            <p:cNvPr id="33" name="Group 32"/>
            <p:cNvGrpSpPr/>
            <p:nvPr/>
          </p:nvGrpSpPr>
          <p:grpSpPr>
            <a:xfrm>
              <a:off x="1666875" y="1190625"/>
              <a:ext cx="5457804" cy="5172187"/>
              <a:chOff x="1666875" y="1190625"/>
              <a:chExt cx="5457804" cy="5172187"/>
            </a:xfrm>
          </p:grpSpPr>
          <p:sp>
            <p:nvSpPr>
              <p:cNvPr id="19" name="Freeform 18"/>
              <p:cNvSpPr/>
              <p:nvPr/>
            </p:nvSpPr>
            <p:spPr>
              <a:xfrm rot="21313399">
                <a:off x="1666875" y="1571625"/>
                <a:ext cx="4556125" cy="381486"/>
              </a:xfrm>
              <a:custGeom>
                <a:avLst/>
                <a:gdLst>
                  <a:gd name="connsiteX0" fmla="*/ 0 w 4556125"/>
                  <a:gd name="connsiteY0" fmla="*/ 63500 h 381486"/>
                  <a:gd name="connsiteX1" fmla="*/ 3190875 w 4556125"/>
                  <a:gd name="connsiteY1" fmla="*/ 381000 h 381486"/>
                  <a:gd name="connsiteX2" fmla="*/ 4556125 w 4556125"/>
                  <a:gd name="connsiteY2" fmla="*/ 0 h 38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56125" h="381486">
                    <a:moveTo>
                      <a:pt x="0" y="63500"/>
                    </a:moveTo>
                    <a:cubicBezTo>
                      <a:pt x="1215760" y="227541"/>
                      <a:pt x="2431521" y="391583"/>
                      <a:pt x="3190875" y="381000"/>
                    </a:cubicBezTo>
                    <a:cubicBezTo>
                      <a:pt x="3950229" y="370417"/>
                      <a:pt x="4556125" y="0"/>
                      <a:pt x="4556125" y="0"/>
                    </a:cubicBezTo>
                  </a:path>
                </a:pathLst>
              </a:cu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19"/>
              <p:cNvSpPr/>
              <p:nvPr/>
            </p:nvSpPr>
            <p:spPr>
              <a:xfrm rot="17377361" flipV="1">
                <a:off x="3705071" y="3894007"/>
                <a:ext cx="4556125" cy="381486"/>
              </a:xfrm>
              <a:custGeom>
                <a:avLst/>
                <a:gdLst>
                  <a:gd name="connsiteX0" fmla="*/ 0 w 4556125"/>
                  <a:gd name="connsiteY0" fmla="*/ 63500 h 381486"/>
                  <a:gd name="connsiteX1" fmla="*/ 3190875 w 4556125"/>
                  <a:gd name="connsiteY1" fmla="*/ 381000 h 381486"/>
                  <a:gd name="connsiteX2" fmla="*/ 4556125 w 4556125"/>
                  <a:gd name="connsiteY2" fmla="*/ 0 h 38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56125" h="381486">
                    <a:moveTo>
                      <a:pt x="0" y="63500"/>
                    </a:moveTo>
                    <a:cubicBezTo>
                      <a:pt x="1215760" y="227541"/>
                      <a:pt x="2431521" y="391583"/>
                      <a:pt x="3190875" y="381000"/>
                    </a:cubicBezTo>
                    <a:cubicBezTo>
                      <a:pt x="3950229" y="370417"/>
                      <a:pt x="4556125" y="0"/>
                      <a:pt x="4556125" y="0"/>
                    </a:cubicBezTo>
                  </a:path>
                </a:pathLst>
              </a:cu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2" name="Straight Connector 21"/>
              <p:cNvCxnSpPr>
                <a:stCxn id="19" idx="2"/>
              </p:cNvCxnSpPr>
              <p:nvPr/>
            </p:nvCxnSpPr>
            <p:spPr>
              <a:xfrm flipH="1" flipV="1">
                <a:off x="5889625" y="1190625"/>
                <a:ext cx="309579" cy="191963"/>
              </a:xfrm>
              <a:prstGeom prst="line">
                <a:avLst/>
              </a:pr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 flipV="1">
                <a:off x="6927830" y="2009776"/>
                <a:ext cx="196849" cy="292099"/>
              </a:xfrm>
              <a:prstGeom prst="line">
                <a:avLst/>
              </a:pr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5889625" y="1190625"/>
                <a:ext cx="1038204" cy="191963"/>
              </a:xfrm>
              <a:prstGeom prst="line">
                <a:avLst/>
              </a:prstGeom>
              <a:ln w="5715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Straight Connector 29"/>
            <p:cNvCxnSpPr/>
            <p:nvPr/>
          </p:nvCxnSpPr>
          <p:spPr>
            <a:xfrm>
              <a:off x="6927830" y="1382588"/>
              <a:ext cx="196849" cy="919287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7196199" y="3275572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GRACE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69368" y="4623261"/>
            <a:ext cx="183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ISOLATION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88270" y="1964171"/>
            <a:ext cx="2595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PERFORMANCE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7249" y="4623261"/>
            <a:ext cx="251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TOTAL EXCESS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70523" y="1936943"/>
            <a:ext cx="158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GROWTH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4622" y="5906969"/>
            <a:ext cx="86831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400" b="1" dirty="0">
                <a:latin typeface="Arial"/>
                <a:cs typeface="Arial"/>
              </a:rPr>
              <a:t>John 13: 35 –</a:t>
            </a:r>
            <a:r>
              <a:rPr lang="en-NZ" sz="2400" b="1" baseline="30000" dirty="0">
                <a:latin typeface="Arial"/>
                <a:cs typeface="Arial"/>
              </a:rPr>
              <a:t> </a:t>
            </a:r>
            <a:r>
              <a:rPr lang="en-NZ" sz="2400" b="1" dirty="0">
                <a:latin typeface="Arial"/>
                <a:cs typeface="Arial"/>
              </a:rPr>
              <a:t>By this all men will know that you are My disciples, if you have love for one another.”</a:t>
            </a:r>
            <a:endParaRPr lang="en-NZ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6995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2754</TotalTime>
  <Words>499</Words>
  <Application>Microsoft Macintosh PowerPoint</Application>
  <PresentationFormat>On-screen Show (4:3)</PresentationFormat>
  <Paragraphs>167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 MacKinnon</dc:creator>
  <cp:lastModifiedBy>Al  MacKinnon</cp:lastModifiedBy>
  <cp:revision>38</cp:revision>
  <cp:lastPrinted>2018-05-18T04:37:58Z</cp:lastPrinted>
  <dcterms:created xsi:type="dcterms:W3CDTF">2017-04-20T00:02:29Z</dcterms:created>
  <dcterms:modified xsi:type="dcterms:W3CDTF">2018-10-14T13:57:45Z</dcterms:modified>
</cp:coreProperties>
</file>